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383625" cy="30275213"/>
  <p:notesSz cx="30275213" cy="2138362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CCC"/>
    <a:srgbClr val="C4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p:scale>
          <a:sx n="33" d="100"/>
          <a:sy n="33" d="100"/>
        </p:scale>
        <p:origin x="41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20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areas (text and figure placeholders) shown in this template are provided as suggestions only. Authors are free to reorganize, resize, or replace any placeholder to best present their work. Only the header and footer elements are fixed and should not be modified.</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21384158" cy="6903720"/>
          </a:xfrm>
          <a:prstGeom prst="rect">
            <a:avLst/>
          </a:prstGeom>
          <a:solidFill>
            <a:srgbClr val="C43030"/>
          </a:solidFill>
          <a:ln w="12700">
            <a:solidFill>
              <a:srgbClr val="7A0C0C"/>
            </a:solidFill>
            <a:prstDash val="solid"/>
          </a:ln>
        </p:spPr>
        <p:txBody>
          <a:bodyPr/>
          <a:lstStyle/>
          <a:p>
            <a:pPr algn="ctr"/>
            <a:endParaRPr lang="pl-PL" sz="3200" dirty="0"/>
          </a:p>
        </p:txBody>
      </p:sp>
      <p:sp>
        <p:nvSpPr>
          <p:cNvPr id="6" name="Text 3"/>
          <p:cNvSpPr/>
          <p:nvPr/>
        </p:nvSpPr>
        <p:spPr>
          <a:xfrm>
            <a:off x="4139387" y="438235"/>
            <a:ext cx="13105384" cy="640080"/>
          </a:xfrm>
          <a:prstGeom prst="rect">
            <a:avLst/>
          </a:prstGeom>
          <a:noFill/>
          <a:ln/>
        </p:spPr>
        <p:txBody>
          <a:bodyPr wrap="square" lIns="0" tIns="0" rIns="0" bIns="0" rtlCol="0" anchor="ctr"/>
          <a:lstStyle/>
          <a:p>
            <a:pPr marL="0" indent="0" algn="ctr">
              <a:buNone/>
            </a:pPr>
            <a:r>
              <a:rPr lang="en-US" sz="2400" dirty="0">
                <a:solidFill>
                  <a:srgbClr val="F0BBBB"/>
                </a:solidFill>
                <a:latin typeface="Calibri" pitchFamily="34" charset="0"/>
                <a:ea typeface="Calibri" pitchFamily="34" charset="-122"/>
                <a:cs typeface="Calibri" pitchFamily="34" charset="-120"/>
              </a:rPr>
              <a:t>11th International Scientific Symposium</a:t>
            </a:r>
            <a:endParaRPr lang="en-US" sz="2400" dirty="0"/>
          </a:p>
        </p:txBody>
      </p:sp>
      <p:sp>
        <p:nvSpPr>
          <p:cNvPr id="7" name="Text 4"/>
          <p:cNvSpPr/>
          <p:nvPr/>
        </p:nvSpPr>
        <p:spPr>
          <a:xfrm>
            <a:off x="4499221" y="1092031"/>
            <a:ext cx="12385717" cy="105156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Advances in Techniques of Production</a:t>
            </a:r>
            <a:endParaRPr lang="en-US" sz="2800" dirty="0"/>
          </a:p>
          <a:p>
            <a:pPr marL="0" indent="0" algn="ctr">
              <a:buNone/>
            </a:pPr>
            <a:r>
              <a:rPr lang="en-US" sz="2800" b="1" dirty="0">
                <a:solidFill>
                  <a:srgbClr val="FFFFFF"/>
                </a:solidFill>
                <a:latin typeface="Calibri" pitchFamily="34" charset="0"/>
                <a:ea typeface="Calibri" pitchFamily="34" charset="-122"/>
                <a:cs typeface="Calibri" pitchFamily="34" charset="-120"/>
              </a:rPr>
              <a:t>and Machine Construction</a:t>
            </a:r>
            <a:endParaRPr lang="en-US" sz="2800" dirty="0"/>
          </a:p>
        </p:txBody>
      </p:sp>
      <p:sp>
        <p:nvSpPr>
          <p:cNvPr id="8" name="Text 5"/>
          <p:cNvSpPr/>
          <p:nvPr/>
        </p:nvSpPr>
        <p:spPr>
          <a:xfrm>
            <a:off x="5210421" y="2157307"/>
            <a:ext cx="10963317" cy="457200"/>
          </a:xfrm>
          <a:prstGeom prst="rect">
            <a:avLst/>
          </a:prstGeom>
          <a:noFill/>
          <a:ln/>
        </p:spPr>
        <p:txBody>
          <a:bodyPr wrap="square" lIns="0" tIns="0" rIns="0" bIns="0" rtlCol="0" anchor="ctr"/>
          <a:lstStyle/>
          <a:p>
            <a:pPr marL="0" indent="0" algn="ctr">
              <a:buNone/>
            </a:pPr>
            <a:r>
              <a:rPr lang="en-US" sz="2000" dirty="0">
                <a:solidFill>
                  <a:srgbClr val="F5CCCC"/>
                </a:solidFill>
                <a:latin typeface="Calibri" pitchFamily="34" charset="0"/>
                <a:ea typeface="Calibri" pitchFamily="34" charset="-122"/>
                <a:cs typeface="Calibri" pitchFamily="34" charset="-120"/>
              </a:rPr>
              <a:t>Lublin, June 01–03, 2026</a:t>
            </a:r>
            <a:endParaRPr lang="en-US" sz="2000" dirty="0">
              <a:solidFill>
                <a:srgbClr val="F5CCCC"/>
              </a:solidFill>
            </a:endParaRPr>
          </a:p>
        </p:txBody>
      </p:sp>
      <p:sp>
        <p:nvSpPr>
          <p:cNvPr id="9" name="Shape 6"/>
          <p:cNvSpPr/>
          <p:nvPr/>
        </p:nvSpPr>
        <p:spPr>
          <a:xfrm>
            <a:off x="722376" y="2834640"/>
            <a:ext cx="19939406" cy="41148"/>
          </a:xfrm>
          <a:prstGeom prst="rect">
            <a:avLst/>
          </a:prstGeom>
          <a:solidFill>
            <a:srgbClr val="C43030"/>
          </a:solidFill>
          <a:ln w="12700">
            <a:solidFill>
              <a:srgbClr val="C43030"/>
            </a:solidFill>
            <a:prstDash val="solid"/>
          </a:ln>
        </p:spPr>
        <p:txBody>
          <a:bodyPr/>
          <a:lstStyle/>
          <a:p>
            <a:endParaRPr lang="pl-PL"/>
          </a:p>
        </p:txBody>
      </p:sp>
      <p:sp>
        <p:nvSpPr>
          <p:cNvPr id="10" name="Text 7"/>
          <p:cNvSpPr/>
          <p:nvPr/>
        </p:nvSpPr>
        <p:spPr>
          <a:xfrm>
            <a:off x="722376" y="3017520"/>
            <a:ext cx="19939406" cy="1737360"/>
          </a:xfrm>
          <a:prstGeom prst="rect">
            <a:avLst/>
          </a:prstGeom>
          <a:noFill/>
          <a:ln/>
        </p:spPr>
        <p:txBody>
          <a:bodyPr wrap="square" lIns="0" tIns="0" rIns="0" bIns="0" rtlCol="0" anchor="t"/>
          <a:lstStyle/>
          <a:p>
            <a:pPr marL="0" indent="0">
              <a:buNone/>
            </a:pPr>
            <a:r>
              <a:rPr lang="en-US" sz="3800" b="1" dirty="0">
                <a:solidFill>
                  <a:srgbClr val="FFFFFF"/>
                </a:solidFill>
                <a:latin typeface="Calibri" pitchFamily="34" charset="0"/>
                <a:ea typeface="Calibri" pitchFamily="34" charset="-122"/>
                <a:cs typeface="Calibri" pitchFamily="34" charset="-120"/>
              </a:rPr>
              <a:t>[Title of the Paper – Replace with full title, 2–3 lines recommended]</a:t>
            </a:r>
            <a:endParaRPr lang="en-US" sz="3800" dirty="0"/>
          </a:p>
        </p:txBody>
      </p:sp>
      <p:sp>
        <p:nvSpPr>
          <p:cNvPr id="11" name="Text 8"/>
          <p:cNvSpPr/>
          <p:nvPr/>
        </p:nvSpPr>
        <p:spPr>
          <a:xfrm>
            <a:off x="722376" y="4846320"/>
            <a:ext cx="19939406" cy="548640"/>
          </a:xfrm>
          <a:prstGeom prst="rect">
            <a:avLst/>
          </a:prstGeom>
          <a:noFill/>
          <a:ln/>
        </p:spPr>
        <p:txBody>
          <a:bodyPr wrap="square" lIns="0" tIns="0" rIns="0" bIns="0" rtlCol="0" anchor="ctr"/>
          <a:lstStyle/>
          <a:p>
            <a:pPr marL="0" indent="0">
              <a:buNone/>
            </a:pPr>
            <a:r>
              <a:rPr lang="en-US" sz="2000" b="1" dirty="0">
                <a:solidFill>
                  <a:srgbClr val="F5CCCC"/>
                </a:solidFill>
                <a:latin typeface="Calibri" pitchFamily="34" charset="0"/>
                <a:ea typeface="Calibri" pitchFamily="34" charset="-122"/>
                <a:cs typeface="Calibri" pitchFamily="34" charset="-120"/>
              </a:rPr>
              <a:t>A. Author</a:t>
            </a:r>
            <a:r>
              <a:rPr lang="en-US" sz="2000" dirty="0">
                <a:solidFill>
                  <a:srgbClr val="F5CCCC"/>
                </a:solidFill>
                <a:latin typeface="Calibri" pitchFamily="34" charset="0"/>
                <a:ea typeface="Calibri" pitchFamily="34" charset="-122"/>
                <a:cs typeface="Calibri" pitchFamily="34" charset="-120"/>
              </a:rPr>
              <a:t>¹</a:t>
            </a:r>
            <a:r>
              <a:rPr lang="en-US" sz="2000" b="1" dirty="0">
                <a:solidFill>
                  <a:srgbClr val="F5CCCC"/>
                </a:solidFill>
                <a:latin typeface="Calibri" pitchFamily="34" charset="0"/>
                <a:ea typeface="Calibri" pitchFamily="34" charset="-122"/>
                <a:cs typeface="Calibri" pitchFamily="34" charset="-120"/>
              </a:rPr>
              <a:t>, B. Author</a:t>
            </a:r>
            <a:r>
              <a:rPr lang="en-US" sz="2000" dirty="0">
                <a:solidFill>
                  <a:srgbClr val="F5CCCC"/>
                </a:solidFill>
                <a:latin typeface="Calibri" pitchFamily="34" charset="0"/>
                <a:ea typeface="Calibri" pitchFamily="34" charset="-122"/>
                <a:cs typeface="Calibri" pitchFamily="34" charset="-120"/>
              </a:rPr>
              <a:t>²</a:t>
            </a:r>
            <a:r>
              <a:rPr lang="en-US" sz="2000" b="1" dirty="0">
                <a:solidFill>
                  <a:srgbClr val="F5CCCC"/>
                </a:solidFill>
                <a:latin typeface="Calibri" pitchFamily="34" charset="0"/>
                <a:ea typeface="Calibri" pitchFamily="34" charset="-122"/>
                <a:cs typeface="Calibri" pitchFamily="34" charset="-120"/>
              </a:rPr>
              <a:t>, C. Author</a:t>
            </a:r>
            <a:r>
              <a:rPr lang="en-US" sz="2000" dirty="0">
                <a:solidFill>
                  <a:srgbClr val="F5CCCC"/>
                </a:solidFill>
                <a:latin typeface="Calibri" pitchFamily="34" charset="0"/>
                <a:ea typeface="Calibri" pitchFamily="34" charset="-122"/>
                <a:cs typeface="Calibri" pitchFamily="34" charset="-120"/>
              </a:rPr>
              <a:t>¹</a:t>
            </a:r>
            <a:endParaRPr lang="en-US" sz="2000" dirty="0"/>
          </a:p>
        </p:txBody>
      </p:sp>
      <p:sp>
        <p:nvSpPr>
          <p:cNvPr id="12" name="Text 9"/>
          <p:cNvSpPr/>
          <p:nvPr/>
        </p:nvSpPr>
        <p:spPr>
          <a:xfrm>
            <a:off x="722376" y="5440680"/>
            <a:ext cx="19939406" cy="502920"/>
          </a:xfrm>
          <a:prstGeom prst="rect">
            <a:avLst/>
          </a:prstGeom>
          <a:noFill/>
          <a:ln/>
        </p:spPr>
        <p:txBody>
          <a:bodyPr wrap="square" lIns="0" tIns="0" rIns="0" bIns="0" rtlCol="0" anchor="ctr"/>
          <a:lstStyle/>
          <a:p>
            <a:pPr marL="0" indent="0">
              <a:buNone/>
            </a:pPr>
            <a:r>
              <a:rPr lang="en-US" sz="1500" dirty="0">
                <a:solidFill>
                  <a:srgbClr val="F5CCCC"/>
                </a:solidFill>
                <a:latin typeface="Calibri" pitchFamily="34" charset="0"/>
                <a:ea typeface="Calibri" pitchFamily="34" charset="-122"/>
                <a:cs typeface="Calibri" pitchFamily="34" charset="-120"/>
              </a:rPr>
              <a:t>¹ Department / Institute, University Name, City, Country   |   ² Second Affiliation, University, City, Country</a:t>
            </a:r>
            <a:endParaRPr lang="en-US" sz="1500" dirty="0">
              <a:solidFill>
                <a:srgbClr val="F5CCCC"/>
              </a:solidFill>
            </a:endParaRPr>
          </a:p>
        </p:txBody>
      </p:sp>
      <p:sp>
        <p:nvSpPr>
          <p:cNvPr id="13" name="Shape 10"/>
          <p:cNvSpPr/>
          <p:nvPr/>
        </p:nvSpPr>
        <p:spPr>
          <a:xfrm>
            <a:off x="0" y="6858000"/>
            <a:ext cx="21383625" cy="21954744"/>
          </a:xfrm>
          <a:prstGeom prst="rect">
            <a:avLst/>
          </a:prstGeom>
          <a:solidFill>
            <a:srgbClr val="F7F4F4"/>
          </a:solidFill>
          <a:ln w="12700">
            <a:solidFill>
              <a:srgbClr val="F7F4F4"/>
            </a:solidFill>
            <a:prstDash val="solid"/>
          </a:ln>
        </p:spPr>
        <p:txBody>
          <a:bodyPr/>
          <a:lstStyle/>
          <a:p>
            <a:endParaRPr lang="pl-PL"/>
          </a:p>
        </p:txBody>
      </p:sp>
      <p:sp>
        <p:nvSpPr>
          <p:cNvPr id="15" name="Shape 12"/>
          <p:cNvSpPr/>
          <p:nvPr/>
        </p:nvSpPr>
        <p:spPr>
          <a:xfrm>
            <a:off x="10682935" y="7315200"/>
            <a:ext cx="13716" cy="20217384"/>
          </a:xfrm>
          <a:prstGeom prst="rect">
            <a:avLst/>
          </a:prstGeom>
          <a:solidFill>
            <a:srgbClr val="D9C0C0"/>
          </a:solidFill>
          <a:ln w="12700">
            <a:solidFill>
              <a:srgbClr val="D9C0C0"/>
            </a:solidFill>
            <a:prstDash val="solid"/>
          </a:ln>
        </p:spPr>
        <p:txBody>
          <a:bodyPr/>
          <a:lstStyle/>
          <a:p>
            <a:endParaRPr lang="pl-PL"/>
          </a:p>
        </p:txBody>
      </p:sp>
      <p:sp>
        <p:nvSpPr>
          <p:cNvPr id="16" name="Shape 13"/>
          <p:cNvSpPr/>
          <p:nvPr/>
        </p:nvSpPr>
        <p:spPr>
          <a:xfrm>
            <a:off x="722376" y="7315200"/>
            <a:ext cx="109728" cy="530352"/>
          </a:xfrm>
          <a:prstGeom prst="rect">
            <a:avLst/>
          </a:prstGeom>
          <a:solidFill>
            <a:srgbClr val="A01515"/>
          </a:solidFill>
          <a:ln w="12700">
            <a:solidFill>
              <a:srgbClr val="A01515"/>
            </a:solidFill>
            <a:prstDash val="solid"/>
          </a:ln>
        </p:spPr>
        <p:txBody>
          <a:bodyPr/>
          <a:lstStyle/>
          <a:p>
            <a:endParaRPr lang="pl-PL"/>
          </a:p>
        </p:txBody>
      </p:sp>
      <p:sp>
        <p:nvSpPr>
          <p:cNvPr id="17" name="Text 14"/>
          <p:cNvSpPr/>
          <p:nvPr/>
        </p:nvSpPr>
        <p:spPr>
          <a:xfrm>
            <a:off x="905256" y="7315200"/>
            <a:ext cx="9672523" cy="530352"/>
          </a:xfrm>
          <a:prstGeom prst="rect">
            <a:avLst/>
          </a:prstGeom>
          <a:noFill/>
          <a:ln/>
        </p:spPr>
        <p:txBody>
          <a:bodyPr wrap="square" lIns="0" tIns="0" rIns="0" bIns="0" rtlCol="0" anchor="ctr"/>
          <a:lstStyle/>
          <a:p>
            <a:pPr marL="0" indent="0">
              <a:buNone/>
            </a:pPr>
            <a:r>
              <a:rPr lang="en-US" sz="2400" b="1" kern="0" spc="300" dirty="0">
                <a:solidFill>
                  <a:srgbClr val="6B0A0A"/>
                </a:solidFill>
                <a:latin typeface="Calibri" pitchFamily="34" charset="0"/>
                <a:ea typeface="Calibri" pitchFamily="34" charset="-122"/>
                <a:cs typeface="Calibri" pitchFamily="34" charset="-120"/>
              </a:rPr>
              <a:t>INTRODUCTION</a:t>
            </a:r>
            <a:endParaRPr lang="en-US" sz="2400" dirty="0"/>
          </a:p>
        </p:txBody>
      </p:sp>
      <p:sp>
        <p:nvSpPr>
          <p:cNvPr id="18" name="Shape 15"/>
          <p:cNvSpPr/>
          <p:nvPr/>
        </p:nvSpPr>
        <p:spPr>
          <a:xfrm>
            <a:off x="722376" y="7982712"/>
            <a:ext cx="9855403" cy="2011680"/>
          </a:xfrm>
          <a:prstGeom prst="rect">
            <a:avLst/>
          </a:prstGeom>
          <a:solidFill>
            <a:srgbClr val="EDE5E5"/>
          </a:solidFill>
          <a:ln w="6350">
            <a:solidFill>
              <a:srgbClr val="D5BFBF"/>
            </a:solidFill>
            <a:prstDash val="solid"/>
          </a:ln>
        </p:spPr>
        <p:txBody>
          <a:bodyPr/>
          <a:lstStyle/>
          <a:p>
            <a:endParaRPr lang="pl-PL"/>
          </a:p>
        </p:txBody>
      </p:sp>
      <p:sp>
        <p:nvSpPr>
          <p:cNvPr id="19" name="Text 16"/>
          <p:cNvSpPr/>
          <p:nvPr/>
        </p:nvSpPr>
        <p:spPr>
          <a:xfrm>
            <a:off x="722376" y="7982712"/>
            <a:ext cx="9855403" cy="2011680"/>
          </a:xfrm>
          <a:prstGeom prst="rect">
            <a:avLst/>
          </a:prstGeom>
          <a:noFill/>
          <a:ln/>
        </p:spPr>
        <p:txBody>
          <a:bodyPr wrap="square" lIns="0" tIns="0" rIns="0" bIns="0" rtlCol="0" anchor="ctr"/>
          <a:lstStyle/>
          <a:p>
            <a:pPr marL="0" indent="0" algn="ctr">
              <a:buNone/>
            </a:pPr>
            <a:r>
              <a:rPr lang="en-US" sz="1300" i="1" dirty="0">
                <a:solidFill>
                  <a:srgbClr val="AA8888"/>
                </a:solidFill>
                <a:latin typeface="Calibri" pitchFamily="34" charset="0"/>
                <a:ea typeface="Calibri" pitchFamily="34" charset="-122"/>
                <a:cs typeface="Calibri" pitchFamily="34" charset="-120"/>
              </a:rPr>
              <a:t>Describe the research background, motivation, and context.</a:t>
            </a:r>
            <a:endParaRPr lang="en-US" sz="1300" dirty="0"/>
          </a:p>
          <a:p>
            <a:pPr marL="0" indent="0" algn="ctr">
              <a:buNone/>
            </a:pPr>
            <a:r>
              <a:rPr lang="en-US" sz="1300" i="1" dirty="0">
                <a:solidFill>
                  <a:srgbClr val="AA8888"/>
                </a:solidFill>
                <a:latin typeface="Calibri" pitchFamily="34" charset="0"/>
                <a:ea typeface="Calibri" pitchFamily="34" charset="-122"/>
                <a:cs typeface="Calibri" pitchFamily="34" charset="-120"/>
              </a:rPr>
              <a:t>Approx. 100–150 words.</a:t>
            </a:r>
            <a:endParaRPr lang="en-US" sz="1300" dirty="0"/>
          </a:p>
        </p:txBody>
      </p:sp>
      <p:sp>
        <p:nvSpPr>
          <p:cNvPr id="20" name="Shape 17"/>
          <p:cNvSpPr/>
          <p:nvPr/>
        </p:nvSpPr>
        <p:spPr>
          <a:xfrm>
            <a:off x="722376" y="10222992"/>
            <a:ext cx="109728" cy="530352"/>
          </a:xfrm>
          <a:prstGeom prst="rect">
            <a:avLst/>
          </a:prstGeom>
          <a:solidFill>
            <a:srgbClr val="A01515"/>
          </a:solidFill>
          <a:ln w="12700">
            <a:solidFill>
              <a:srgbClr val="A01515"/>
            </a:solidFill>
            <a:prstDash val="solid"/>
          </a:ln>
        </p:spPr>
        <p:txBody>
          <a:bodyPr/>
          <a:lstStyle/>
          <a:p>
            <a:endParaRPr lang="pl-PL"/>
          </a:p>
        </p:txBody>
      </p:sp>
      <p:sp>
        <p:nvSpPr>
          <p:cNvPr id="21" name="Text 18"/>
          <p:cNvSpPr/>
          <p:nvPr/>
        </p:nvSpPr>
        <p:spPr>
          <a:xfrm>
            <a:off x="905256" y="10222992"/>
            <a:ext cx="9672523" cy="530352"/>
          </a:xfrm>
          <a:prstGeom prst="rect">
            <a:avLst/>
          </a:prstGeom>
          <a:noFill/>
          <a:ln/>
        </p:spPr>
        <p:txBody>
          <a:bodyPr wrap="square" lIns="0" tIns="0" rIns="0" bIns="0" rtlCol="0" anchor="ctr"/>
          <a:lstStyle/>
          <a:p>
            <a:pPr marL="0" indent="0">
              <a:buNone/>
            </a:pPr>
            <a:r>
              <a:rPr lang="en-US" sz="2400" b="1" kern="0" spc="300" dirty="0">
                <a:solidFill>
                  <a:srgbClr val="6B0A0A"/>
                </a:solidFill>
                <a:latin typeface="Calibri" pitchFamily="34" charset="0"/>
                <a:ea typeface="Calibri" pitchFamily="34" charset="-122"/>
                <a:cs typeface="Calibri" pitchFamily="34" charset="-120"/>
              </a:rPr>
              <a:t>OBJECTIVES</a:t>
            </a:r>
            <a:endParaRPr lang="en-US" sz="2400" dirty="0"/>
          </a:p>
        </p:txBody>
      </p:sp>
      <p:sp>
        <p:nvSpPr>
          <p:cNvPr id="22" name="Shape 19"/>
          <p:cNvSpPr/>
          <p:nvPr/>
        </p:nvSpPr>
        <p:spPr>
          <a:xfrm>
            <a:off x="722376" y="10890504"/>
            <a:ext cx="9855403" cy="2011680"/>
          </a:xfrm>
          <a:prstGeom prst="rect">
            <a:avLst/>
          </a:prstGeom>
          <a:solidFill>
            <a:srgbClr val="EDE5E5"/>
          </a:solidFill>
          <a:ln w="6350">
            <a:solidFill>
              <a:srgbClr val="D5BFBF"/>
            </a:solidFill>
            <a:prstDash val="solid"/>
          </a:ln>
        </p:spPr>
        <p:txBody>
          <a:bodyPr/>
          <a:lstStyle/>
          <a:p>
            <a:endParaRPr lang="pl-PL"/>
          </a:p>
        </p:txBody>
      </p:sp>
      <p:sp>
        <p:nvSpPr>
          <p:cNvPr id="23" name="Text 20"/>
          <p:cNvSpPr/>
          <p:nvPr/>
        </p:nvSpPr>
        <p:spPr>
          <a:xfrm>
            <a:off x="722376" y="10890504"/>
            <a:ext cx="9855403" cy="2011680"/>
          </a:xfrm>
          <a:prstGeom prst="rect">
            <a:avLst/>
          </a:prstGeom>
          <a:noFill/>
          <a:ln/>
        </p:spPr>
        <p:txBody>
          <a:bodyPr wrap="square" lIns="0" tIns="0" rIns="0" bIns="0" rtlCol="0" anchor="ctr"/>
          <a:lstStyle/>
          <a:p>
            <a:pPr marL="0" indent="0" algn="ctr">
              <a:buNone/>
            </a:pPr>
            <a:r>
              <a:rPr lang="en-US" sz="1300" i="1" dirty="0">
                <a:solidFill>
                  <a:srgbClr val="AA8888"/>
                </a:solidFill>
                <a:latin typeface="Calibri" pitchFamily="34" charset="0"/>
                <a:ea typeface="Calibri" pitchFamily="34" charset="-122"/>
                <a:cs typeface="Calibri" pitchFamily="34" charset="-120"/>
              </a:rPr>
              <a:t>State the main objectives and research questions.</a:t>
            </a:r>
            <a:endParaRPr lang="en-US" sz="1300" dirty="0"/>
          </a:p>
          <a:p>
            <a:pPr marL="0" indent="0" algn="ctr">
              <a:buNone/>
            </a:pPr>
            <a:r>
              <a:rPr lang="en-US" sz="1300" i="1" dirty="0">
                <a:solidFill>
                  <a:srgbClr val="AA8888"/>
                </a:solidFill>
                <a:latin typeface="Calibri" pitchFamily="34" charset="0"/>
                <a:ea typeface="Calibri" pitchFamily="34" charset="-122"/>
                <a:cs typeface="Calibri" pitchFamily="34" charset="-120"/>
              </a:rPr>
              <a:t>Approx. 50–80 words.</a:t>
            </a:r>
            <a:endParaRPr lang="en-US" sz="1300" dirty="0"/>
          </a:p>
        </p:txBody>
      </p:sp>
      <p:sp>
        <p:nvSpPr>
          <p:cNvPr id="24" name="Shape 21"/>
          <p:cNvSpPr/>
          <p:nvPr/>
        </p:nvSpPr>
        <p:spPr>
          <a:xfrm>
            <a:off x="722376" y="13130784"/>
            <a:ext cx="109728" cy="530352"/>
          </a:xfrm>
          <a:prstGeom prst="rect">
            <a:avLst/>
          </a:prstGeom>
          <a:solidFill>
            <a:srgbClr val="A01515"/>
          </a:solidFill>
          <a:ln w="12700">
            <a:solidFill>
              <a:srgbClr val="A01515"/>
            </a:solidFill>
            <a:prstDash val="solid"/>
          </a:ln>
        </p:spPr>
        <p:txBody>
          <a:bodyPr/>
          <a:lstStyle/>
          <a:p>
            <a:endParaRPr lang="pl-PL"/>
          </a:p>
        </p:txBody>
      </p:sp>
      <p:sp>
        <p:nvSpPr>
          <p:cNvPr id="25" name="Text 22"/>
          <p:cNvSpPr/>
          <p:nvPr/>
        </p:nvSpPr>
        <p:spPr>
          <a:xfrm>
            <a:off x="905256" y="13130784"/>
            <a:ext cx="9672523" cy="530352"/>
          </a:xfrm>
          <a:prstGeom prst="rect">
            <a:avLst/>
          </a:prstGeom>
          <a:noFill/>
          <a:ln/>
        </p:spPr>
        <p:txBody>
          <a:bodyPr wrap="square" lIns="0" tIns="0" rIns="0" bIns="0" rtlCol="0" anchor="ctr"/>
          <a:lstStyle/>
          <a:p>
            <a:pPr marL="0" indent="0">
              <a:buNone/>
            </a:pPr>
            <a:r>
              <a:rPr lang="en-US" sz="2400" b="1" kern="0" spc="300" dirty="0">
                <a:solidFill>
                  <a:srgbClr val="6B0A0A"/>
                </a:solidFill>
                <a:latin typeface="Calibri" pitchFamily="34" charset="0"/>
                <a:ea typeface="Calibri" pitchFamily="34" charset="-122"/>
                <a:cs typeface="Calibri" pitchFamily="34" charset="-120"/>
              </a:rPr>
              <a:t>MATERIALS &amp; METHODS</a:t>
            </a:r>
            <a:endParaRPr lang="en-US" sz="2400" dirty="0"/>
          </a:p>
        </p:txBody>
      </p:sp>
      <p:sp>
        <p:nvSpPr>
          <p:cNvPr id="26" name="Shape 23"/>
          <p:cNvSpPr/>
          <p:nvPr/>
        </p:nvSpPr>
        <p:spPr>
          <a:xfrm>
            <a:off x="722376" y="13798296"/>
            <a:ext cx="9855403" cy="3657600"/>
          </a:xfrm>
          <a:prstGeom prst="rect">
            <a:avLst/>
          </a:prstGeom>
          <a:solidFill>
            <a:srgbClr val="E0D5D5"/>
          </a:solidFill>
          <a:ln w="6350">
            <a:solidFill>
              <a:srgbClr val="C9AAAA"/>
            </a:solidFill>
            <a:prstDash val="solid"/>
          </a:ln>
        </p:spPr>
        <p:txBody>
          <a:bodyPr/>
          <a:lstStyle/>
          <a:p>
            <a:endParaRPr lang="pl-PL"/>
          </a:p>
        </p:txBody>
      </p:sp>
      <p:sp>
        <p:nvSpPr>
          <p:cNvPr id="27" name="Text 24"/>
          <p:cNvSpPr/>
          <p:nvPr/>
        </p:nvSpPr>
        <p:spPr>
          <a:xfrm>
            <a:off x="722376" y="13798296"/>
            <a:ext cx="9855403" cy="3657600"/>
          </a:xfrm>
          <a:prstGeom prst="rect">
            <a:avLst/>
          </a:prstGeom>
          <a:noFill/>
          <a:ln/>
        </p:spPr>
        <p:txBody>
          <a:bodyPr wrap="square" lIns="0" tIns="0" rIns="0" bIns="0" rtlCol="0" anchor="ctr"/>
          <a:lstStyle/>
          <a:p>
            <a:pPr marL="0" indent="0" algn="ctr">
              <a:buNone/>
            </a:pPr>
            <a:r>
              <a:rPr lang="en-US" sz="1400" i="1" dirty="0">
                <a:solidFill>
                  <a:srgbClr val="AA8888"/>
                </a:solidFill>
                <a:latin typeface="Calibri" pitchFamily="34" charset="0"/>
                <a:ea typeface="Calibri" pitchFamily="34" charset="-122"/>
                <a:cs typeface="Calibri" pitchFamily="34" charset="-120"/>
              </a:rPr>
              <a:t>Figure 1 – Experimental setup / schematic diagram</a:t>
            </a:r>
            <a:endParaRPr lang="en-US" sz="1400" dirty="0"/>
          </a:p>
        </p:txBody>
      </p:sp>
      <p:sp>
        <p:nvSpPr>
          <p:cNvPr id="28" name="Shape 25"/>
          <p:cNvSpPr/>
          <p:nvPr/>
        </p:nvSpPr>
        <p:spPr>
          <a:xfrm>
            <a:off x="722376" y="17593056"/>
            <a:ext cx="9855403" cy="2011680"/>
          </a:xfrm>
          <a:prstGeom prst="rect">
            <a:avLst/>
          </a:prstGeom>
          <a:solidFill>
            <a:srgbClr val="EDE5E5"/>
          </a:solidFill>
          <a:ln w="6350">
            <a:solidFill>
              <a:srgbClr val="D5BFBF"/>
            </a:solidFill>
            <a:prstDash val="solid"/>
          </a:ln>
        </p:spPr>
        <p:txBody>
          <a:bodyPr/>
          <a:lstStyle/>
          <a:p>
            <a:endParaRPr lang="pl-PL"/>
          </a:p>
        </p:txBody>
      </p:sp>
      <p:sp>
        <p:nvSpPr>
          <p:cNvPr id="29" name="Text 26"/>
          <p:cNvSpPr/>
          <p:nvPr/>
        </p:nvSpPr>
        <p:spPr>
          <a:xfrm>
            <a:off x="722376" y="17593056"/>
            <a:ext cx="9855403" cy="2011680"/>
          </a:xfrm>
          <a:prstGeom prst="rect">
            <a:avLst/>
          </a:prstGeom>
          <a:noFill/>
          <a:ln/>
        </p:spPr>
        <p:txBody>
          <a:bodyPr wrap="square" lIns="0" tIns="0" rIns="0" bIns="0" rtlCol="0" anchor="ctr"/>
          <a:lstStyle/>
          <a:p>
            <a:pPr marL="0" indent="0" algn="ctr">
              <a:buNone/>
            </a:pPr>
            <a:r>
              <a:rPr lang="en-US" sz="1300" i="1" dirty="0">
                <a:solidFill>
                  <a:srgbClr val="AA8888"/>
                </a:solidFill>
                <a:latin typeface="Calibri" pitchFamily="34" charset="0"/>
                <a:ea typeface="Calibri" pitchFamily="34" charset="-122"/>
                <a:cs typeface="Calibri" pitchFamily="34" charset="-120"/>
              </a:rPr>
              <a:t>Describe materials, equipment, procedures, and analytical methods.</a:t>
            </a:r>
            <a:endParaRPr lang="en-US" sz="1300" dirty="0"/>
          </a:p>
          <a:p>
            <a:pPr marL="0" indent="0" algn="ctr">
              <a:buNone/>
            </a:pPr>
            <a:r>
              <a:rPr lang="en-US" sz="1300" i="1" dirty="0">
                <a:solidFill>
                  <a:srgbClr val="AA8888"/>
                </a:solidFill>
                <a:latin typeface="Calibri" pitchFamily="34" charset="0"/>
                <a:ea typeface="Calibri" pitchFamily="34" charset="-122"/>
                <a:cs typeface="Calibri" pitchFamily="34" charset="-120"/>
              </a:rPr>
              <a:t>Approx. 100–150 words.</a:t>
            </a:r>
            <a:endParaRPr lang="en-US" sz="1300" dirty="0"/>
          </a:p>
        </p:txBody>
      </p:sp>
      <p:sp>
        <p:nvSpPr>
          <p:cNvPr id="30" name="Shape 27"/>
          <p:cNvSpPr/>
          <p:nvPr/>
        </p:nvSpPr>
        <p:spPr>
          <a:xfrm>
            <a:off x="10806379" y="7315200"/>
            <a:ext cx="109728" cy="530352"/>
          </a:xfrm>
          <a:prstGeom prst="rect">
            <a:avLst/>
          </a:prstGeom>
          <a:solidFill>
            <a:srgbClr val="A01515"/>
          </a:solidFill>
          <a:ln w="12700">
            <a:solidFill>
              <a:srgbClr val="A01515"/>
            </a:solidFill>
            <a:prstDash val="solid"/>
          </a:ln>
        </p:spPr>
        <p:txBody>
          <a:bodyPr/>
          <a:lstStyle/>
          <a:p>
            <a:endParaRPr lang="pl-PL"/>
          </a:p>
        </p:txBody>
      </p:sp>
      <p:sp>
        <p:nvSpPr>
          <p:cNvPr id="31" name="Text 28"/>
          <p:cNvSpPr/>
          <p:nvPr/>
        </p:nvSpPr>
        <p:spPr>
          <a:xfrm>
            <a:off x="10989259" y="7315200"/>
            <a:ext cx="9672523" cy="530352"/>
          </a:xfrm>
          <a:prstGeom prst="rect">
            <a:avLst/>
          </a:prstGeom>
          <a:noFill/>
          <a:ln/>
        </p:spPr>
        <p:txBody>
          <a:bodyPr wrap="square" lIns="0" tIns="0" rIns="0" bIns="0" rtlCol="0" anchor="ctr"/>
          <a:lstStyle/>
          <a:p>
            <a:pPr marL="0" indent="0">
              <a:buNone/>
            </a:pPr>
            <a:r>
              <a:rPr lang="en-US" sz="2400" b="1" kern="0" spc="300" dirty="0">
                <a:solidFill>
                  <a:srgbClr val="6B0A0A"/>
                </a:solidFill>
                <a:latin typeface="Calibri" pitchFamily="34" charset="0"/>
                <a:ea typeface="Calibri" pitchFamily="34" charset="-122"/>
                <a:cs typeface="Calibri" pitchFamily="34" charset="-120"/>
              </a:rPr>
              <a:t>RESULTS</a:t>
            </a:r>
            <a:endParaRPr lang="en-US" sz="2400" dirty="0"/>
          </a:p>
        </p:txBody>
      </p:sp>
      <p:sp>
        <p:nvSpPr>
          <p:cNvPr id="32" name="Shape 29"/>
          <p:cNvSpPr/>
          <p:nvPr/>
        </p:nvSpPr>
        <p:spPr>
          <a:xfrm>
            <a:off x="10806379" y="7982712"/>
            <a:ext cx="9855403" cy="3474720"/>
          </a:xfrm>
          <a:prstGeom prst="rect">
            <a:avLst/>
          </a:prstGeom>
          <a:solidFill>
            <a:srgbClr val="E0D5D5"/>
          </a:solidFill>
          <a:ln w="6350">
            <a:solidFill>
              <a:srgbClr val="C9AAAA"/>
            </a:solidFill>
            <a:prstDash val="solid"/>
          </a:ln>
        </p:spPr>
        <p:txBody>
          <a:bodyPr/>
          <a:lstStyle/>
          <a:p>
            <a:endParaRPr lang="pl-PL"/>
          </a:p>
        </p:txBody>
      </p:sp>
      <p:sp>
        <p:nvSpPr>
          <p:cNvPr id="33" name="Text 30"/>
          <p:cNvSpPr/>
          <p:nvPr/>
        </p:nvSpPr>
        <p:spPr>
          <a:xfrm>
            <a:off x="10806379" y="7982712"/>
            <a:ext cx="9855403" cy="3474720"/>
          </a:xfrm>
          <a:prstGeom prst="rect">
            <a:avLst/>
          </a:prstGeom>
          <a:noFill/>
          <a:ln/>
        </p:spPr>
        <p:txBody>
          <a:bodyPr wrap="square" lIns="0" tIns="0" rIns="0" bIns="0" rtlCol="0" anchor="ctr"/>
          <a:lstStyle/>
          <a:p>
            <a:pPr marL="0" indent="0" algn="ctr">
              <a:buNone/>
            </a:pPr>
            <a:r>
              <a:rPr lang="en-US" sz="1400" i="1" dirty="0">
                <a:solidFill>
                  <a:srgbClr val="AA8888"/>
                </a:solidFill>
                <a:latin typeface="Calibri" pitchFamily="34" charset="0"/>
                <a:ea typeface="Calibri" pitchFamily="34" charset="-122"/>
                <a:cs typeface="Calibri" pitchFamily="34" charset="-120"/>
              </a:rPr>
              <a:t>Figure 2 – Key result / chart / graph</a:t>
            </a:r>
            <a:endParaRPr lang="en-US" sz="1400" dirty="0"/>
          </a:p>
        </p:txBody>
      </p:sp>
      <p:sp>
        <p:nvSpPr>
          <p:cNvPr id="34" name="Shape 31"/>
          <p:cNvSpPr/>
          <p:nvPr/>
        </p:nvSpPr>
        <p:spPr>
          <a:xfrm>
            <a:off x="10806379" y="11686032"/>
            <a:ext cx="9855403" cy="3474720"/>
          </a:xfrm>
          <a:prstGeom prst="rect">
            <a:avLst/>
          </a:prstGeom>
          <a:solidFill>
            <a:srgbClr val="E0D5D5"/>
          </a:solidFill>
          <a:ln w="6350">
            <a:solidFill>
              <a:srgbClr val="C9AAAA"/>
            </a:solidFill>
            <a:prstDash val="solid"/>
          </a:ln>
        </p:spPr>
        <p:txBody>
          <a:bodyPr/>
          <a:lstStyle/>
          <a:p>
            <a:endParaRPr lang="pl-PL"/>
          </a:p>
        </p:txBody>
      </p:sp>
      <p:sp>
        <p:nvSpPr>
          <p:cNvPr id="35" name="Text 32"/>
          <p:cNvSpPr/>
          <p:nvPr/>
        </p:nvSpPr>
        <p:spPr>
          <a:xfrm>
            <a:off x="10806379" y="11686032"/>
            <a:ext cx="9855403" cy="3474720"/>
          </a:xfrm>
          <a:prstGeom prst="rect">
            <a:avLst/>
          </a:prstGeom>
          <a:noFill/>
          <a:ln/>
        </p:spPr>
        <p:txBody>
          <a:bodyPr wrap="square" lIns="0" tIns="0" rIns="0" bIns="0" rtlCol="0" anchor="ctr"/>
          <a:lstStyle/>
          <a:p>
            <a:pPr marL="0" indent="0" algn="ctr">
              <a:buNone/>
            </a:pPr>
            <a:r>
              <a:rPr lang="en-US" sz="1400" i="1" dirty="0">
                <a:solidFill>
                  <a:srgbClr val="AA8888"/>
                </a:solidFill>
                <a:latin typeface="Calibri" pitchFamily="34" charset="0"/>
                <a:ea typeface="Calibri" pitchFamily="34" charset="-122"/>
                <a:cs typeface="Calibri" pitchFamily="34" charset="-120"/>
              </a:rPr>
              <a:t>Figure 3 – Additional result / micrograph / data</a:t>
            </a:r>
            <a:endParaRPr lang="en-US" sz="1400" dirty="0"/>
          </a:p>
        </p:txBody>
      </p:sp>
      <p:sp>
        <p:nvSpPr>
          <p:cNvPr id="36" name="Shape 33"/>
          <p:cNvSpPr/>
          <p:nvPr/>
        </p:nvSpPr>
        <p:spPr>
          <a:xfrm>
            <a:off x="10806379" y="15389352"/>
            <a:ext cx="9855403" cy="2011680"/>
          </a:xfrm>
          <a:prstGeom prst="rect">
            <a:avLst/>
          </a:prstGeom>
          <a:solidFill>
            <a:srgbClr val="EDE5E5"/>
          </a:solidFill>
          <a:ln w="6350">
            <a:solidFill>
              <a:srgbClr val="D5BFBF"/>
            </a:solidFill>
            <a:prstDash val="solid"/>
          </a:ln>
        </p:spPr>
        <p:txBody>
          <a:bodyPr/>
          <a:lstStyle/>
          <a:p>
            <a:endParaRPr lang="pl-PL"/>
          </a:p>
        </p:txBody>
      </p:sp>
      <p:sp>
        <p:nvSpPr>
          <p:cNvPr id="37" name="Text 34"/>
          <p:cNvSpPr/>
          <p:nvPr/>
        </p:nvSpPr>
        <p:spPr>
          <a:xfrm>
            <a:off x="10806379" y="15389352"/>
            <a:ext cx="9855403" cy="2011680"/>
          </a:xfrm>
          <a:prstGeom prst="rect">
            <a:avLst/>
          </a:prstGeom>
          <a:noFill/>
          <a:ln/>
        </p:spPr>
        <p:txBody>
          <a:bodyPr wrap="square" lIns="0" tIns="0" rIns="0" bIns="0" rtlCol="0" anchor="ctr"/>
          <a:lstStyle/>
          <a:p>
            <a:pPr marL="0" indent="0" algn="ctr">
              <a:buNone/>
            </a:pPr>
            <a:r>
              <a:rPr lang="en-US" sz="1300" i="1" dirty="0">
                <a:solidFill>
                  <a:srgbClr val="AA8888"/>
                </a:solidFill>
                <a:latin typeface="Calibri" pitchFamily="34" charset="0"/>
                <a:ea typeface="Calibri" pitchFamily="34" charset="-122"/>
                <a:cs typeface="Calibri" pitchFamily="34" charset="-120"/>
              </a:rPr>
              <a:t>Describe and interpret main findings.</a:t>
            </a:r>
            <a:endParaRPr lang="en-US" sz="1300" dirty="0"/>
          </a:p>
          <a:p>
            <a:pPr marL="0" indent="0" algn="ctr">
              <a:buNone/>
            </a:pPr>
            <a:r>
              <a:rPr lang="en-US" sz="1300" i="1" dirty="0">
                <a:solidFill>
                  <a:srgbClr val="AA8888"/>
                </a:solidFill>
                <a:latin typeface="Calibri" pitchFamily="34" charset="0"/>
                <a:ea typeface="Calibri" pitchFamily="34" charset="-122"/>
                <a:cs typeface="Calibri" pitchFamily="34" charset="-120"/>
              </a:rPr>
              <a:t>Approx. 80–120 words.</a:t>
            </a:r>
            <a:endParaRPr lang="en-US" sz="1300" dirty="0"/>
          </a:p>
        </p:txBody>
      </p:sp>
      <p:sp>
        <p:nvSpPr>
          <p:cNvPr id="38" name="Shape 35"/>
          <p:cNvSpPr/>
          <p:nvPr/>
        </p:nvSpPr>
        <p:spPr>
          <a:xfrm>
            <a:off x="10806379" y="17629632"/>
            <a:ext cx="109728" cy="530352"/>
          </a:xfrm>
          <a:prstGeom prst="rect">
            <a:avLst/>
          </a:prstGeom>
          <a:solidFill>
            <a:srgbClr val="A01515"/>
          </a:solidFill>
          <a:ln w="12700">
            <a:solidFill>
              <a:srgbClr val="A01515"/>
            </a:solidFill>
            <a:prstDash val="solid"/>
          </a:ln>
        </p:spPr>
        <p:txBody>
          <a:bodyPr/>
          <a:lstStyle/>
          <a:p>
            <a:endParaRPr lang="pl-PL"/>
          </a:p>
        </p:txBody>
      </p:sp>
      <p:sp>
        <p:nvSpPr>
          <p:cNvPr id="39" name="Text 36"/>
          <p:cNvSpPr/>
          <p:nvPr/>
        </p:nvSpPr>
        <p:spPr>
          <a:xfrm>
            <a:off x="10989259" y="17629632"/>
            <a:ext cx="9672523" cy="530352"/>
          </a:xfrm>
          <a:prstGeom prst="rect">
            <a:avLst/>
          </a:prstGeom>
          <a:noFill/>
          <a:ln/>
        </p:spPr>
        <p:txBody>
          <a:bodyPr wrap="square" lIns="0" tIns="0" rIns="0" bIns="0" rtlCol="0" anchor="ctr"/>
          <a:lstStyle/>
          <a:p>
            <a:pPr marL="0" indent="0">
              <a:buNone/>
            </a:pPr>
            <a:r>
              <a:rPr lang="en-US" sz="2400" b="1" kern="0" spc="300" dirty="0">
                <a:solidFill>
                  <a:srgbClr val="6B0A0A"/>
                </a:solidFill>
                <a:latin typeface="Calibri" pitchFamily="34" charset="0"/>
                <a:ea typeface="Calibri" pitchFamily="34" charset="-122"/>
                <a:cs typeface="Calibri" pitchFamily="34" charset="-120"/>
              </a:rPr>
              <a:t>DISCUSSION &amp; CONCLUSIONS</a:t>
            </a:r>
            <a:endParaRPr lang="en-US" sz="2400" dirty="0"/>
          </a:p>
        </p:txBody>
      </p:sp>
      <p:sp>
        <p:nvSpPr>
          <p:cNvPr id="40" name="Shape 37"/>
          <p:cNvSpPr/>
          <p:nvPr/>
        </p:nvSpPr>
        <p:spPr>
          <a:xfrm>
            <a:off x="10806379" y="18297144"/>
            <a:ext cx="9855403" cy="2011680"/>
          </a:xfrm>
          <a:prstGeom prst="rect">
            <a:avLst/>
          </a:prstGeom>
          <a:solidFill>
            <a:srgbClr val="EDE5E5"/>
          </a:solidFill>
          <a:ln w="6350">
            <a:solidFill>
              <a:srgbClr val="D5BFBF"/>
            </a:solidFill>
            <a:prstDash val="solid"/>
          </a:ln>
        </p:spPr>
        <p:txBody>
          <a:bodyPr/>
          <a:lstStyle/>
          <a:p>
            <a:endParaRPr lang="pl-PL"/>
          </a:p>
        </p:txBody>
      </p:sp>
      <p:sp>
        <p:nvSpPr>
          <p:cNvPr id="41" name="Text 38"/>
          <p:cNvSpPr/>
          <p:nvPr/>
        </p:nvSpPr>
        <p:spPr>
          <a:xfrm>
            <a:off x="10806379" y="18297144"/>
            <a:ext cx="9855403" cy="2011680"/>
          </a:xfrm>
          <a:prstGeom prst="rect">
            <a:avLst/>
          </a:prstGeom>
          <a:noFill/>
          <a:ln/>
        </p:spPr>
        <p:txBody>
          <a:bodyPr wrap="square" lIns="0" tIns="0" rIns="0" bIns="0" rtlCol="0" anchor="ctr"/>
          <a:lstStyle/>
          <a:p>
            <a:pPr marL="0" indent="0" algn="ctr">
              <a:buNone/>
            </a:pPr>
            <a:r>
              <a:rPr lang="en-US" sz="1300" i="1" dirty="0">
                <a:solidFill>
                  <a:srgbClr val="AA8888"/>
                </a:solidFill>
                <a:latin typeface="Calibri" pitchFamily="34" charset="0"/>
                <a:ea typeface="Calibri" pitchFamily="34" charset="-122"/>
                <a:cs typeface="Calibri" pitchFamily="34" charset="-120"/>
              </a:rPr>
              <a:t>Discuss significance, compare with literature, state conclusions.</a:t>
            </a:r>
            <a:endParaRPr lang="en-US" sz="1300" dirty="0"/>
          </a:p>
          <a:p>
            <a:pPr marL="0" indent="0" algn="ctr">
              <a:buNone/>
            </a:pPr>
            <a:r>
              <a:rPr lang="en-US" sz="1300" i="1" dirty="0">
                <a:solidFill>
                  <a:srgbClr val="AA8888"/>
                </a:solidFill>
                <a:latin typeface="Calibri" pitchFamily="34" charset="0"/>
                <a:ea typeface="Calibri" pitchFamily="34" charset="-122"/>
                <a:cs typeface="Calibri" pitchFamily="34" charset="-120"/>
              </a:rPr>
              <a:t>Approx. 100–150 words.</a:t>
            </a:r>
            <a:endParaRPr lang="en-US" sz="1300" dirty="0"/>
          </a:p>
        </p:txBody>
      </p:sp>
      <p:sp>
        <p:nvSpPr>
          <p:cNvPr id="42" name="Shape 39"/>
          <p:cNvSpPr/>
          <p:nvPr/>
        </p:nvSpPr>
        <p:spPr>
          <a:xfrm>
            <a:off x="10806379" y="20537424"/>
            <a:ext cx="109728" cy="530352"/>
          </a:xfrm>
          <a:prstGeom prst="rect">
            <a:avLst/>
          </a:prstGeom>
          <a:solidFill>
            <a:srgbClr val="A01515"/>
          </a:solidFill>
          <a:ln w="12700">
            <a:solidFill>
              <a:srgbClr val="A01515"/>
            </a:solidFill>
            <a:prstDash val="solid"/>
          </a:ln>
        </p:spPr>
        <p:txBody>
          <a:bodyPr/>
          <a:lstStyle/>
          <a:p>
            <a:endParaRPr lang="pl-PL"/>
          </a:p>
        </p:txBody>
      </p:sp>
      <p:sp>
        <p:nvSpPr>
          <p:cNvPr id="43" name="Text 40"/>
          <p:cNvSpPr/>
          <p:nvPr/>
        </p:nvSpPr>
        <p:spPr>
          <a:xfrm>
            <a:off x="10989259" y="20537424"/>
            <a:ext cx="9672523" cy="530352"/>
          </a:xfrm>
          <a:prstGeom prst="rect">
            <a:avLst/>
          </a:prstGeom>
          <a:noFill/>
          <a:ln/>
        </p:spPr>
        <p:txBody>
          <a:bodyPr wrap="square" lIns="0" tIns="0" rIns="0" bIns="0" rtlCol="0" anchor="ctr"/>
          <a:lstStyle/>
          <a:p>
            <a:pPr marL="0" indent="0">
              <a:buNone/>
            </a:pPr>
            <a:r>
              <a:rPr lang="en-US" sz="2400" b="1" kern="0" spc="300" dirty="0">
                <a:solidFill>
                  <a:srgbClr val="6B0A0A"/>
                </a:solidFill>
                <a:latin typeface="Calibri" pitchFamily="34" charset="0"/>
                <a:ea typeface="Calibri" pitchFamily="34" charset="-122"/>
                <a:cs typeface="Calibri" pitchFamily="34" charset="-120"/>
              </a:rPr>
              <a:t>REFERENCES</a:t>
            </a:r>
            <a:endParaRPr lang="en-US" sz="2400" dirty="0"/>
          </a:p>
        </p:txBody>
      </p:sp>
      <p:sp>
        <p:nvSpPr>
          <p:cNvPr id="44" name="Text 41"/>
          <p:cNvSpPr/>
          <p:nvPr/>
        </p:nvSpPr>
        <p:spPr>
          <a:xfrm>
            <a:off x="10806379" y="21204936"/>
            <a:ext cx="9855403" cy="1463040"/>
          </a:xfrm>
          <a:prstGeom prst="rect">
            <a:avLst/>
          </a:prstGeom>
          <a:noFill/>
          <a:ln/>
        </p:spPr>
        <p:txBody>
          <a:bodyPr wrap="square" lIns="0" tIns="0" rIns="0" bIns="0" rtlCol="0" anchor="t"/>
          <a:lstStyle/>
          <a:p>
            <a:pPr marL="0" indent="0">
              <a:buNone/>
            </a:pPr>
            <a:r>
              <a:rPr lang="en-US" sz="1300" dirty="0">
                <a:solidFill>
                  <a:srgbClr val="776060"/>
                </a:solidFill>
                <a:latin typeface="Calibri" pitchFamily="34" charset="0"/>
                <a:ea typeface="Calibri" pitchFamily="34" charset="-122"/>
                <a:cs typeface="Calibri" pitchFamily="34" charset="-120"/>
              </a:rPr>
              <a:t>[1] Author A., Author B. (Year). Title of paper. Journal Name, vol(no), pp. xxx–xxx.</a:t>
            </a:r>
            <a:endParaRPr lang="en-US" sz="1300" dirty="0"/>
          </a:p>
          <a:p>
            <a:pPr marL="0" indent="0">
              <a:buNone/>
            </a:pPr>
            <a:r>
              <a:rPr lang="en-US" sz="1300" dirty="0">
                <a:solidFill>
                  <a:srgbClr val="776060"/>
                </a:solidFill>
                <a:latin typeface="Calibri" pitchFamily="34" charset="0"/>
                <a:ea typeface="Calibri" pitchFamily="34" charset="-122"/>
                <a:cs typeface="Calibri" pitchFamily="34" charset="-120"/>
              </a:rPr>
              <a:t>[2] Author C. (Year). Book Title. Publisher, City.</a:t>
            </a:r>
            <a:endParaRPr lang="en-US" sz="1300" dirty="0"/>
          </a:p>
          <a:p>
            <a:pPr marL="0" indent="0">
              <a:buNone/>
            </a:pPr>
            <a:r>
              <a:rPr lang="en-US" sz="1300" dirty="0">
                <a:solidFill>
                  <a:srgbClr val="776060"/>
                </a:solidFill>
                <a:latin typeface="Calibri" pitchFamily="34" charset="0"/>
                <a:ea typeface="Calibri" pitchFamily="34" charset="-122"/>
                <a:cs typeface="Calibri" pitchFamily="34" charset="-120"/>
              </a:rPr>
              <a:t>[3] Add further references as needed.</a:t>
            </a:r>
            <a:endParaRPr lang="en-US" sz="1300" dirty="0"/>
          </a:p>
        </p:txBody>
      </p:sp>
      <p:sp>
        <p:nvSpPr>
          <p:cNvPr id="48" name="Shape 45"/>
          <p:cNvSpPr/>
          <p:nvPr/>
        </p:nvSpPr>
        <p:spPr>
          <a:xfrm>
            <a:off x="4572" y="28812744"/>
            <a:ext cx="21384158" cy="94213"/>
          </a:xfrm>
          <a:prstGeom prst="rect">
            <a:avLst/>
          </a:prstGeom>
          <a:solidFill>
            <a:srgbClr val="A01515"/>
          </a:solidFill>
          <a:ln w="12700">
            <a:solidFill>
              <a:srgbClr val="A01515"/>
            </a:solidFill>
            <a:prstDash val="solid"/>
          </a:ln>
        </p:spPr>
        <p:txBody>
          <a:bodyPr/>
          <a:lstStyle/>
          <a:p>
            <a:endParaRPr lang="pl-PL"/>
          </a:p>
        </p:txBody>
      </p:sp>
      <p:sp>
        <p:nvSpPr>
          <p:cNvPr id="54" name="Shape 1">
            <a:extLst>
              <a:ext uri="{FF2B5EF4-FFF2-40B4-BE49-F238E27FC236}">
                <a16:creationId xmlns:a16="http://schemas.microsoft.com/office/drawing/2014/main" id="{CE12812B-6E39-23E1-8F22-3FD5BA545320}"/>
              </a:ext>
            </a:extLst>
          </p:cNvPr>
          <p:cNvSpPr/>
          <p:nvPr/>
        </p:nvSpPr>
        <p:spPr>
          <a:xfrm>
            <a:off x="637176" y="349978"/>
            <a:ext cx="2520000" cy="2520000"/>
          </a:xfrm>
          <a:prstGeom prst="ellipse">
            <a:avLst/>
          </a:prstGeom>
          <a:blipFill dpi="0" rotWithShape="1">
            <a:blip r:embed="rId3">
              <a:extLst>
                <a:ext uri="{28A0092B-C50C-407E-A947-70E740481C1C}">
                  <a14:useLocalDpi xmlns:a14="http://schemas.microsoft.com/office/drawing/2010/main" val="0"/>
                </a:ext>
              </a:extLst>
            </a:blip>
            <a:srcRect/>
            <a:tile tx="-25400" ty="107950" sx="22000" sy="22000" flip="none" algn="ctr"/>
          </a:blipFill>
          <a:ln w="19050">
            <a:solidFill>
              <a:srgbClr val="555555"/>
            </a:solidFill>
            <a:prstDash val="solid"/>
          </a:ln>
        </p:spPr>
        <p:txBody>
          <a:bodyPr/>
          <a:lstStyle/>
          <a:p>
            <a:endParaRPr lang="pl-PL" dirty="0"/>
          </a:p>
        </p:txBody>
      </p:sp>
      <p:pic>
        <p:nvPicPr>
          <p:cNvPr id="56" name="Obraz 55">
            <a:extLst>
              <a:ext uri="{FF2B5EF4-FFF2-40B4-BE49-F238E27FC236}">
                <a16:creationId xmlns:a16="http://schemas.microsoft.com/office/drawing/2014/main" id="{7C3F7C43-915B-09FF-0077-B43F6C832002}"/>
              </a:ext>
            </a:extLst>
          </p:cNvPr>
          <p:cNvPicPr>
            <a:picLocks noChangeAspect="1"/>
          </p:cNvPicPr>
          <p:nvPr/>
        </p:nvPicPr>
        <p:blipFill>
          <a:blip r:embed="rId4"/>
          <a:stretch>
            <a:fillRect/>
          </a:stretch>
        </p:blipFill>
        <p:spPr>
          <a:xfrm>
            <a:off x="12941476" y="28960920"/>
            <a:ext cx="3919424" cy="1242611"/>
          </a:xfrm>
          <a:prstGeom prst="rect">
            <a:avLst/>
          </a:prstGeom>
        </p:spPr>
      </p:pic>
      <p:pic>
        <p:nvPicPr>
          <p:cNvPr id="1026" name="Picture 2">
            <a:extLst>
              <a:ext uri="{FF2B5EF4-FFF2-40B4-BE49-F238E27FC236}">
                <a16:creationId xmlns:a16="http://schemas.microsoft.com/office/drawing/2014/main" id="{F09BC92E-BB28-7A86-69FB-3EAF3561D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82757"/>
            <a:ext cx="4248258" cy="1198937"/>
          </a:xfrm>
          <a:prstGeom prst="rect">
            <a:avLst/>
          </a:prstGeom>
          <a:noFill/>
          <a:extLst>
            <a:ext uri="{909E8E84-426E-40DD-AFC4-6F175D3DCCD1}">
              <a14:hiddenFill xmlns:a14="http://schemas.microsoft.com/office/drawing/2010/main">
                <a:solidFill>
                  <a:srgbClr val="FFFFFF"/>
                </a:solidFill>
              </a14:hiddenFill>
            </a:ext>
          </a:extLst>
        </p:spPr>
      </p:pic>
      <p:sp>
        <p:nvSpPr>
          <p:cNvPr id="57" name="Shape 45">
            <a:extLst>
              <a:ext uri="{FF2B5EF4-FFF2-40B4-BE49-F238E27FC236}">
                <a16:creationId xmlns:a16="http://schemas.microsoft.com/office/drawing/2014/main" id="{DA92D4B3-7EF7-2F9C-A8FC-2A32F11F0B4C}"/>
              </a:ext>
            </a:extLst>
          </p:cNvPr>
          <p:cNvSpPr/>
          <p:nvPr/>
        </p:nvSpPr>
        <p:spPr>
          <a:xfrm flipV="1">
            <a:off x="0" y="6854293"/>
            <a:ext cx="21383625" cy="49426"/>
          </a:xfrm>
          <a:prstGeom prst="rect">
            <a:avLst/>
          </a:prstGeom>
          <a:solidFill>
            <a:srgbClr val="A01515"/>
          </a:solidFill>
          <a:ln w="12700">
            <a:solidFill>
              <a:srgbClr val="A01515"/>
            </a:solidFill>
            <a:prstDash val="solid"/>
          </a:ln>
        </p:spPr>
        <p:txBody>
          <a:bodyPr/>
          <a:lstStyle/>
          <a:p>
            <a:endParaRPr lang="pl-PL"/>
          </a:p>
        </p:txBody>
      </p:sp>
      <p:sp>
        <p:nvSpPr>
          <p:cNvPr id="59" name="Prostokąt 58">
            <a:extLst>
              <a:ext uri="{FF2B5EF4-FFF2-40B4-BE49-F238E27FC236}">
                <a16:creationId xmlns:a16="http://schemas.microsoft.com/office/drawing/2014/main" id="{A41F5479-05B5-A4D5-D6E0-E87C7414F69D}"/>
              </a:ext>
            </a:extLst>
          </p:cNvPr>
          <p:cNvSpPr/>
          <p:nvPr/>
        </p:nvSpPr>
        <p:spPr>
          <a:xfrm>
            <a:off x="17836719" y="627228"/>
            <a:ext cx="2520000" cy="2520000"/>
          </a:xfrm>
          <a:prstGeom prst="rect">
            <a:avLst/>
          </a:prstGeom>
          <a:noFill/>
          <a:ln w="3810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ole tekstowe 59">
            <a:extLst>
              <a:ext uri="{FF2B5EF4-FFF2-40B4-BE49-F238E27FC236}">
                <a16:creationId xmlns:a16="http://schemas.microsoft.com/office/drawing/2014/main" id="{D1FB0F38-7667-3D5C-F6C1-CF279E6D352A}"/>
              </a:ext>
            </a:extLst>
          </p:cNvPr>
          <p:cNvSpPr txBox="1"/>
          <p:nvPr/>
        </p:nvSpPr>
        <p:spPr>
          <a:xfrm>
            <a:off x="18011902" y="1694979"/>
            <a:ext cx="2169634" cy="400110"/>
          </a:xfrm>
          <a:prstGeom prst="rect">
            <a:avLst/>
          </a:prstGeom>
          <a:noFill/>
        </p:spPr>
        <p:txBody>
          <a:bodyPr wrap="square" rtlCol="0">
            <a:spAutoFit/>
          </a:bodyPr>
          <a:lstStyle/>
          <a:p>
            <a:r>
              <a:rPr lang="pl-PL" sz="2000" i="1" dirty="0">
                <a:solidFill>
                  <a:srgbClr val="F5CCCC"/>
                </a:solidFill>
              </a:rPr>
              <a:t>Space for </a:t>
            </a:r>
            <a:r>
              <a:rPr lang="pl-PL" sz="2000" i="1" dirty="0" err="1">
                <a:solidFill>
                  <a:srgbClr val="F5CCCC"/>
                </a:solidFill>
              </a:rPr>
              <a:t>your</a:t>
            </a:r>
            <a:r>
              <a:rPr lang="pl-PL" sz="2000" i="1" dirty="0">
                <a:solidFill>
                  <a:srgbClr val="F5CCCC"/>
                </a:solidFill>
              </a:rPr>
              <a:t> logo</a:t>
            </a:r>
          </a:p>
        </p:txBody>
      </p:sp>
      <p:pic>
        <p:nvPicPr>
          <p:cNvPr id="1028" name="Picture 4">
            <a:extLst>
              <a:ext uri="{FF2B5EF4-FFF2-40B4-BE49-F238E27FC236}">
                <a16:creationId xmlns:a16="http://schemas.microsoft.com/office/drawing/2014/main" id="{C79CB9BC-5480-3162-6AC5-470296A81C4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901" y="28906956"/>
            <a:ext cx="4470749" cy="1350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1EB2F65-7ABC-4058-61E1-3E385B05C8B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0155"/>
          <a:stretch>
            <a:fillRect/>
          </a:stretch>
        </p:blipFill>
        <p:spPr bwMode="auto">
          <a:xfrm>
            <a:off x="4260084" y="28982757"/>
            <a:ext cx="4186991" cy="1198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C299857-8CEF-F47C-A876-BED9D46EA6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72726" y="29013849"/>
            <a:ext cx="1597493" cy="11367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094B3B8-CCE6-8FEE-4AAA-8C5497065F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82043" y="29067649"/>
            <a:ext cx="2539752" cy="1029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281</Words>
  <Application>Microsoft Office PowerPoint</Application>
  <PresentationFormat>Niestandardowy</PresentationFormat>
  <Paragraphs>32</Paragraphs>
  <Slides>1</Slides>
  <Notes>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vt:i4>
      </vt:variant>
    </vt:vector>
  </HeadingPairs>
  <TitlesOfParts>
    <vt:vector size="4" baseType="lpstr">
      <vt:lpstr>Arial</vt:lpstr>
      <vt:lpstr>Calibri</vt:lpstr>
      <vt:lpstr>Office Theme</vt:lpstr>
      <vt:lpstr>Prezentacja programu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Mariusz Kamiński</cp:lastModifiedBy>
  <cp:revision>5</cp:revision>
  <dcterms:created xsi:type="dcterms:W3CDTF">2026-05-18T09:45:27Z</dcterms:created>
  <dcterms:modified xsi:type="dcterms:W3CDTF">2026-05-20T09:08:37Z</dcterms:modified>
</cp:coreProperties>
</file>